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3" r:id="rId1"/>
  </p:sldMasterIdLst>
  <p:sldIdLst>
    <p:sldId id="256" r:id="rId2"/>
    <p:sldId id="257" r:id="rId3"/>
    <p:sldId id="266" r:id="rId4"/>
    <p:sldId id="271" r:id="rId5"/>
    <p:sldId id="269" r:id="rId6"/>
    <p:sldId id="264" r:id="rId7"/>
    <p:sldId id="272" r:id="rId8"/>
    <p:sldId id="267" r:id="rId9"/>
    <p:sldId id="268" r:id="rId10"/>
    <p:sldId id="270" r:id="rId11"/>
    <p:sldId id="273"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99"/>
    <a:srgbClr val="CC0099"/>
    <a:srgbClr val="33CC33"/>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19" autoAdjust="0"/>
    <p:restoredTop sz="94728" autoAdjust="0"/>
  </p:normalViewPr>
  <p:slideViewPr>
    <p:cSldViewPr>
      <p:cViewPr>
        <p:scale>
          <a:sx n="70" d="100"/>
          <a:sy n="70" d="100"/>
        </p:scale>
        <p:origin x="-1626" y="-282"/>
      </p:cViewPr>
      <p:guideLst>
        <p:guide orient="horz" pos="2160"/>
        <p:guide pos="2880"/>
      </p:guideLst>
    </p:cSldViewPr>
  </p:slideViewPr>
  <p:outlineViewPr>
    <p:cViewPr>
      <p:scale>
        <a:sx n="33" d="100"/>
        <a:sy n="33" d="100"/>
      </p:scale>
      <p:origin x="0" y="1632"/>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pPr>
              <a:defRPr/>
            </a:pPr>
            <a:endParaRPr lang="en-US"/>
          </a:p>
        </p:txBody>
      </p:sp>
      <p:sp>
        <p:nvSpPr>
          <p:cNvPr id="16" name="Slide Number Placeholder 15"/>
          <p:cNvSpPr>
            <a:spLocks noGrp="1"/>
          </p:cNvSpPr>
          <p:nvPr>
            <p:ph type="sldNum" sz="quarter" idx="11"/>
          </p:nvPr>
        </p:nvSpPr>
        <p:spPr/>
        <p:txBody>
          <a:bodyPr/>
          <a:lstStyle/>
          <a:p>
            <a:pPr>
              <a:defRPr/>
            </a:pPr>
            <a:fld id="{56C1777E-AAEA-4B6B-84F8-645922D787D4}" type="slidenum">
              <a:rPr lang="en-US" smtClean="0"/>
              <a:pPr>
                <a:defRPr/>
              </a:pPr>
              <a:t>‹#›</a:t>
            </a:fld>
            <a:endParaRPr lang="en-US"/>
          </a:p>
        </p:txBody>
      </p:sp>
      <p:sp>
        <p:nvSpPr>
          <p:cNvPr id="17" name="Footer Placeholder 16"/>
          <p:cNvSpPr>
            <a:spLocks noGrp="1"/>
          </p:cNvSpPr>
          <p:nvPr>
            <p:ph type="ftr" sz="quarter" idx="12"/>
          </p:nvPr>
        </p:nvSpPr>
        <p:spPr/>
        <p:txBody>
          <a:body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B1656AA-71B5-46B1-BBA1-02A08A47894A}"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3D59030-CFC8-4507-B1E0-A942AD049176}"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pPr>
              <a:defRPr/>
            </a:pPr>
            <a:endParaRPr lang="en-US"/>
          </a:p>
        </p:txBody>
      </p:sp>
      <p:sp>
        <p:nvSpPr>
          <p:cNvPr id="15" name="Slide Number Placeholder 14"/>
          <p:cNvSpPr>
            <a:spLocks noGrp="1"/>
          </p:cNvSpPr>
          <p:nvPr>
            <p:ph type="sldNum" sz="quarter" idx="15"/>
          </p:nvPr>
        </p:nvSpPr>
        <p:spPr/>
        <p:txBody>
          <a:bodyPr/>
          <a:lstStyle>
            <a:lvl1pPr algn="ctr">
              <a:defRPr/>
            </a:lvl1pPr>
          </a:lstStyle>
          <a:p>
            <a:pPr>
              <a:defRPr/>
            </a:pPr>
            <a:fld id="{628D7430-4829-4F9C-AF12-DA121924E438}" type="slidenum">
              <a:rPr lang="en-US" smtClean="0"/>
              <a:pPr>
                <a:defRPr/>
              </a:pPr>
              <a:t>‹#›</a:t>
            </a:fld>
            <a:endParaRPr lang="en-US"/>
          </a:p>
        </p:txBody>
      </p:sp>
      <p:sp>
        <p:nvSpPr>
          <p:cNvPr id="16" name="Footer Placeholder 15"/>
          <p:cNvSpPr>
            <a:spLocks noGrp="1"/>
          </p:cNvSpPr>
          <p:nvPr>
            <p:ph type="ftr" sz="quarter" idx="16"/>
          </p:nvPr>
        </p:nvSpPr>
        <p:spPr/>
        <p:txBody>
          <a:bodyPr/>
          <a:lstStyle/>
          <a:p>
            <a:pPr>
              <a:defRPr/>
            </a:pPr>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6609603-4FCB-4ED4-BE18-4DF56A348870}" type="slidenum">
              <a:rPr lang="en-US" smtClean="0"/>
              <a:pPr>
                <a:defRPr/>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F55D140-1530-477A-9103-9F8230B5751B}" type="slidenum">
              <a:rPr lang="en-US" smtClean="0"/>
              <a:pPr>
                <a:defRPr/>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pPr>
              <a:defRPr/>
            </a:pPr>
            <a:fld id="{A8E36EFC-5242-4CC5-8C8E-D7ABF05553EE}" type="slidenum">
              <a:rPr lang="en-US" smtClean="0"/>
              <a:pPr>
                <a:defRPr/>
              </a:pPr>
              <a:t>‹#›</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7" name="Date Placeholder 6"/>
          <p:cNvSpPr>
            <a:spLocks noGrp="1"/>
          </p:cNvSpPr>
          <p:nvPr>
            <p:ph type="dt" sz="half" idx="10"/>
          </p:nvPr>
        </p:nvSpPr>
        <p:spPr/>
        <p:txBody>
          <a:bodyPr/>
          <a:lstStyle/>
          <a:p>
            <a:pPr>
              <a:defRPr/>
            </a:pPr>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ED244021-9AA4-4FD1-BF47-FBDD0688B59A}" type="slidenum">
              <a:rPr lang="en-US" smtClean="0"/>
              <a:pPr>
                <a:defRPr/>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766473E3-BAA7-403C-9DC5-EC2874A11700}"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pPr>
              <a:defRPr/>
            </a:pPr>
            <a:endParaRPr lang="en-US"/>
          </a:p>
        </p:txBody>
      </p:sp>
      <p:sp>
        <p:nvSpPr>
          <p:cNvPr id="9" name="Slide Number Placeholder 8"/>
          <p:cNvSpPr>
            <a:spLocks noGrp="1"/>
          </p:cNvSpPr>
          <p:nvPr>
            <p:ph type="sldNum" sz="quarter" idx="15"/>
          </p:nvPr>
        </p:nvSpPr>
        <p:spPr/>
        <p:txBody>
          <a:bodyPr/>
          <a:lstStyle/>
          <a:p>
            <a:pPr>
              <a:defRPr/>
            </a:pPr>
            <a:fld id="{3538B4E8-BC42-4496-8511-D0B797FC25B1}" type="slidenum">
              <a:rPr lang="en-US" smtClean="0"/>
              <a:pPr>
                <a:defRPr/>
              </a:pPr>
              <a:t>‹#›</a:t>
            </a:fld>
            <a:endParaRPr lang="en-US"/>
          </a:p>
        </p:txBody>
      </p:sp>
      <p:sp>
        <p:nvSpPr>
          <p:cNvPr id="10" name="Footer Placeholder 9"/>
          <p:cNvSpPr>
            <a:spLocks noGrp="1"/>
          </p:cNvSpPr>
          <p:nvPr>
            <p:ph type="ftr" sz="quarter" idx="16"/>
          </p:nvPr>
        </p:nvSpPr>
        <p:spPr/>
        <p:txBody>
          <a:body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pPr>
              <a:defRPr/>
            </a:pPr>
            <a:endParaRPr lang="en-US"/>
          </a:p>
        </p:txBody>
      </p:sp>
      <p:sp>
        <p:nvSpPr>
          <p:cNvPr id="9" name="Slide Number Placeholder 8"/>
          <p:cNvSpPr>
            <a:spLocks noGrp="1"/>
          </p:cNvSpPr>
          <p:nvPr>
            <p:ph type="sldNum" sz="quarter" idx="11"/>
          </p:nvPr>
        </p:nvSpPr>
        <p:spPr/>
        <p:txBody>
          <a:bodyPr/>
          <a:lstStyle/>
          <a:p>
            <a:pPr>
              <a:defRPr/>
            </a:pPr>
            <a:fld id="{61C96321-7830-42A5-921B-618A8003EF6E}" type="slidenum">
              <a:rPr lang="en-US" smtClean="0"/>
              <a:pPr>
                <a:defRPr/>
              </a:pPr>
              <a:t>‹#›</a:t>
            </a:fld>
            <a:endParaRPr lang="en-US"/>
          </a:p>
        </p:txBody>
      </p:sp>
      <p:sp>
        <p:nvSpPr>
          <p:cNvPr id="10" name="Footer Placeholder 9"/>
          <p:cNvSpPr>
            <a:spLocks noGrp="1"/>
          </p:cNvSpPr>
          <p:nvPr>
            <p:ph type="ftr" sz="quarter" idx="12"/>
          </p:nvPr>
        </p:nvSpPr>
        <p:spPr/>
        <p:txBody>
          <a:body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pPr>
              <a:defRPr/>
            </a:pPr>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pPr>
              <a:defRPr/>
            </a:pPr>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pPr>
              <a:defRPr/>
            </a:pPr>
            <a:fld id="{1A11E9DE-5FDA-4988-8281-2B707A6F5816}" type="slidenum">
              <a:rPr lang="en-US" smtClean="0"/>
              <a:pPr>
                <a:defRPr/>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 id="2147483924"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slideLayout" Target="../slideLayouts/slideLayout1.xml"/><Relationship Id="rId1" Type="http://schemas.openxmlformats.org/officeDocument/2006/relationships/audio" Target="file:///C:\Documents%20and%20Settings\aeklund\Desktop\Eklund_Art%20intel%2012%20class\video%20killed%20the%20radio%20star.wav" TargetMode="External"/><Relationship Id="rId5" Type="http://schemas.openxmlformats.org/officeDocument/2006/relationships/image" Target="../media/image5.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hyperlink" Target="http://www.msnbc.msn.com/" TargetMode="External"/><Relationship Id="rId1" Type="http://schemas.openxmlformats.org/officeDocument/2006/relationships/slideLayout" Target="../slideLayouts/slideLayout2.xml"/><Relationship Id="rId5" Type="http://schemas.openxmlformats.org/officeDocument/2006/relationships/hyperlink" Target="http://eklund.susd.anlc.schoolfusion.us/modules/blog/viewPost.phtml?profile_id=11270&amp;beid=79176&amp;sessionid=f7a7b84be08ded8c9e81d2d8a6a47ddc" TargetMode="External"/><Relationship Id="rId4" Type="http://schemas.openxmlformats.org/officeDocument/2006/relationships/hyperlink" Target="http://susdintelessentials12.wikispaces.com/Fran+Prather"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assessments/art%20eklund%20pre%20post%20assessment.notebook"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1.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aeklund\Local Settings\Temporary Internet Files\Content.IE5\QBN0S8GC\MC900331029[1].wmf"/>
          <p:cNvPicPr>
            <a:picLocks noChangeAspect="1" noChangeArrowheads="1"/>
          </p:cNvPicPr>
          <p:nvPr/>
        </p:nvPicPr>
        <p:blipFill>
          <a:blip r:embed="rId3" cstate="print">
            <a:lum bright="-38000" contrast="-38000"/>
          </a:blip>
          <a:srcRect/>
          <a:stretch>
            <a:fillRect/>
          </a:stretch>
        </p:blipFill>
        <p:spPr bwMode="auto">
          <a:xfrm>
            <a:off x="3429000" y="3657600"/>
            <a:ext cx="2811836" cy="2209800"/>
          </a:xfrm>
          <a:prstGeom prst="rect">
            <a:avLst/>
          </a:prstGeom>
          <a:noFill/>
        </p:spPr>
      </p:pic>
      <p:sp>
        <p:nvSpPr>
          <p:cNvPr id="4" name="Subtitle 3"/>
          <p:cNvSpPr>
            <a:spLocks noGrp="1"/>
          </p:cNvSpPr>
          <p:nvPr>
            <p:ph type="subTitle" idx="1"/>
          </p:nvPr>
        </p:nvSpPr>
        <p:spPr>
          <a:xfrm>
            <a:off x="838200" y="838200"/>
            <a:ext cx="3276600" cy="1752600"/>
          </a:xfrm>
        </p:spPr>
        <p:txBody>
          <a:bodyPr/>
          <a:lstStyle/>
          <a:p>
            <a:r>
              <a:rPr lang="en-US" dirty="0" smtClean="0"/>
              <a:t>Art Eklund</a:t>
            </a:r>
          </a:p>
          <a:p>
            <a:r>
              <a:rPr lang="en-US" dirty="0" smtClean="0"/>
              <a:t>Unit  Portfolio Presentation</a:t>
            </a:r>
            <a:endParaRPr lang="en-US" dirty="0"/>
          </a:p>
        </p:txBody>
      </p:sp>
      <p:sp>
        <p:nvSpPr>
          <p:cNvPr id="4098" name="Rectangle 2"/>
          <p:cNvSpPr>
            <a:spLocks noGrp="1" noChangeArrowheads="1"/>
          </p:cNvSpPr>
          <p:nvPr>
            <p:ph type="ctrTitle"/>
          </p:nvPr>
        </p:nvSpPr>
        <p:spPr>
          <a:xfrm>
            <a:off x="914400" y="3581400"/>
            <a:ext cx="7239000" cy="1981200"/>
          </a:xfrm>
        </p:spPr>
        <p:txBody>
          <a:bodyPr>
            <a:normAutofit/>
          </a:bodyPr>
          <a:lstStyle/>
          <a:p>
            <a:r>
              <a:rPr lang="en-US" sz="5400" dirty="0" smtClean="0"/>
              <a:t>How does ANLC make the news?</a:t>
            </a:r>
            <a:endParaRPr lang="en-US" sz="5400" b="1" i="1" dirty="0" smtClean="0"/>
          </a:p>
        </p:txBody>
      </p:sp>
      <p:pic>
        <p:nvPicPr>
          <p:cNvPr id="23554" name="Picture 2" descr="http://www.wku.edu/library/dlps/gdoc_pix/We_The_People.jpe"/>
          <p:cNvPicPr>
            <a:picLocks noChangeAspect="1" noChangeArrowheads="1"/>
          </p:cNvPicPr>
          <p:nvPr/>
        </p:nvPicPr>
        <p:blipFill>
          <a:blip r:embed="rId4" cstate="print"/>
          <a:stretch>
            <a:fillRect/>
          </a:stretch>
        </p:blipFill>
        <p:spPr bwMode="auto">
          <a:xfrm>
            <a:off x="5258604" y="401256"/>
            <a:ext cx="3427392" cy="2570544"/>
          </a:xfrm>
          <a:prstGeom prst="rect">
            <a:avLst/>
          </a:prstGeom>
          <a:noFill/>
        </p:spPr>
      </p:pic>
      <p:pic>
        <p:nvPicPr>
          <p:cNvPr id="6" name="video killed the radio star.wav">
            <a:hlinkClick r:id="" action="ppaction://media"/>
          </p:cNvPr>
          <p:cNvPicPr>
            <a:picLocks noRot="1" noChangeAspect="1"/>
          </p:cNvPicPr>
          <p:nvPr>
            <a:audioFile r:link="rId1"/>
          </p:nvPr>
        </p:nvPicPr>
        <p:blipFill>
          <a:blip r:embed="rId5" cstate="print"/>
          <a:stretch>
            <a:fillRect/>
          </a:stretch>
        </p:blipFill>
        <p:spPr>
          <a:xfrm>
            <a:off x="8077200" y="5867400"/>
            <a:ext cx="304800" cy="304800"/>
          </a:xfrm>
          <a:prstGeom prst="rect">
            <a:avLst/>
          </a:prstGeom>
        </p:spPr>
      </p:pic>
    </p:spTree>
  </p:cSld>
  <p:clrMapOvr>
    <a:masterClrMapping/>
  </p:clrMapOvr>
  <p:transition advTm="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2">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lstStyle/>
          <a:p>
            <a:pPr eaLnBrk="1" hangingPunct="1"/>
            <a:r>
              <a:rPr lang="en-US" dirty="0" smtClean="0"/>
              <a:t>How do I provide opportunities for these students  to master production skills with very limited time and recourses?</a:t>
            </a:r>
          </a:p>
        </p:txBody>
      </p:sp>
      <p:sp>
        <p:nvSpPr>
          <p:cNvPr id="10242" name="Rectangle 2"/>
          <p:cNvSpPr>
            <a:spLocks noGrp="1" noChangeArrowheads="1"/>
          </p:cNvSpPr>
          <p:nvPr>
            <p:ph type="title"/>
          </p:nvPr>
        </p:nvSpPr>
        <p:spPr/>
        <p:txBody>
          <a:bodyPr/>
          <a:lstStyle/>
          <a:p>
            <a:pPr algn="ctr" eaLnBrk="1" hangingPunct="1"/>
            <a:r>
              <a:rPr lang="en-US" dirty="0" smtClean="0"/>
              <a:t>Request for Feedback</a:t>
            </a:r>
          </a:p>
        </p:txBody>
      </p:sp>
      <p:pic>
        <p:nvPicPr>
          <p:cNvPr id="19458" name="Picture 2" descr="C:\Program Files\Microsoft Office\MEDIA\CAGCAT10\j0234131.wmf"/>
          <p:cNvPicPr>
            <a:picLocks noChangeAspect="1" noChangeArrowheads="1"/>
          </p:cNvPicPr>
          <p:nvPr/>
        </p:nvPicPr>
        <p:blipFill>
          <a:blip r:embed="rId2" cstate="print"/>
          <a:srcRect/>
          <a:stretch>
            <a:fillRect/>
          </a:stretch>
        </p:blipFill>
        <p:spPr bwMode="auto">
          <a:xfrm>
            <a:off x="5334000" y="3222052"/>
            <a:ext cx="2362200" cy="2511998"/>
          </a:xfrm>
          <a:prstGeom prst="rect">
            <a:avLst/>
          </a:prstGeom>
          <a:noFill/>
        </p:spPr>
      </p:pic>
      <p:pic>
        <p:nvPicPr>
          <p:cNvPr id="19459" name="Picture 3" descr="C:\Documents and Settings\aeklund\Local Settings\Temporary Internet Files\Content.IE5\4FLJN36B\MC900238031[1].wmf"/>
          <p:cNvPicPr>
            <a:picLocks noChangeAspect="1" noChangeArrowheads="1"/>
          </p:cNvPicPr>
          <p:nvPr/>
        </p:nvPicPr>
        <p:blipFill>
          <a:blip r:embed="rId3" cstate="print"/>
          <a:srcRect/>
          <a:stretch>
            <a:fillRect/>
          </a:stretch>
        </p:blipFill>
        <p:spPr bwMode="auto">
          <a:xfrm>
            <a:off x="1143000" y="3276600"/>
            <a:ext cx="2308634" cy="2350883"/>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1">
              <a:buNone/>
            </a:pPr>
            <a:endParaRPr lang="en-US" dirty="0" smtClean="0"/>
          </a:p>
          <a:p>
            <a:pPr lvl="1">
              <a:buNone/>
            </a:pPr>
            <a:endParaRPr lang="en-US" dirty="0" smtClean="0"/>
          </a:p>
          <a:p>
            <a:pPr lvl="1">
              <a:buNone/>
            </a:pPr>
            <a:endParaRPr lang="en-US" dirty="0" smtClean="0"/>
          </a:p>
        </p:txBody>
      </p:sp>
      <p:sp>
        <p:nvSpPr>
          <p:cNvPr id="2" name="Title 1"/>
          <p:cNvSpPr>
            <a:spLocks noGrp="1"/>
          </p:cNvSpPr>
          <p:nvPr>
            <p:ph type="title"/>
          </p:nvPr>
        </p:nvSpPr>
        <p:spPr/>
        <p:txBody>
          <a:bodyPr/>
          <a:lstStyle/>
          <a:p>
            <a:pPr algn="ctr"/>
            <a:r>
              <a:rPr lang="en-US" dirty="0" smtClean="0"/>
              <a:t>Works Cited</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15"/>
          <p:cNvSpPr>
            <a:spLocks noGrp="1" noChangeArrowheads="1"/>
          </p:cNvSpPr>
          <p:nvPr>
            <p:ph idx="1"/>
          </p:nvPr>
        </p:nvSpPr>
        <p:spPr>
          <a:xfrm>
            <a:off x="1066800" y="2133600"/>
            <a:ext cx="7162800" cy="2590800"/>
          </a:xfrm>
          <a:noFill/>
        </p:spPr>
        <p:txBody>
          <a:bodyPr>
            <a:normAutofit/>
          </a:bodyPr>
          <a:lstStyle/>
          <a:p>
            <a:pPr marL="0" indent="0">
              <a:lnSpc>
                <a:spcPct val="90000"/>
              </a:lnSpc>
              <a:buNone/>
            </a:pPr>
            <a:r>
              <a:rPr lang="en-US" sz="2400" dirty="0" smtClean="0"/>
              <a:t>Students will be creating videos to be used during morning announcements.  These videos will consist of PSAs, commercials, music videos, and news stories.  Student roles will vary with each project but will similarly consist of a producer, videographer, script writer, actors, and editors.</a:t>
            </a:r>
            <a:endParaRPr lang="en-US" sz="2800" dirty="0" smtClean="0"/>
          </a:p>
        </p:txBody>
      </p:sp>
      <p:sp>
        <p:nvSpPr>
          <p:cNvPr id="5122" name="Rectangle 2"/>
          <p:cNvSpPr>
            <a:spLocks noGrp="1" noChangeArrowheads="1"/>
          </p:cNvSpPr>
          <p:nvPr>
            <p:ph type="title"/>
          </p:nvPr>
        </p:nvSpPr>
        <p:spPr/>
        <p:txBody>
          <a:bodyPr/>
          <a:lstStyle/>
          <a:p>
            <a:pPr algn="ctr" eaLnBrk="1" hangingPunct="1"/>
            <a:r>
              <a:rPr lang="en-US" smtClean="0"/>
              <a:t>Unit Summary</a:t>
            </a:r>
            <a:endParaRPr lang="en-US" sz="4000" smtClean="0"/>
          </a:p>
        </p:txBody>
      </p:sp>
      <p:sp>
        <p:nvSpPr>
          <p:cNvPr id="5123" name="Rectangle 5"/>
          <p:cNvSpPr>
            <a:spLocks noChangeArrowheads="1"/>
          </p:cNvSpPr>
          <p:nvPr/>
        </p:nvSpPr>
        <p:spPr bwMode="auto">
          <a:xfrm>
            <a:off x="3746500" y="1219200"/>
            <a:ext cx="2801938" cy="4876800"/>
          </a:xfrm>
          <a:prstGeom prst="rect">
            <a:avLst/>
          </a:prstGeom>
          <a:noFill/>
          <a:ln w="9525">
            <a:noFill/>
            <a:miter lim="800000"/>
            <a:headEnd/>
            <a:tailEnd/>
          </a:ln>
        </p:spPr>
        <p:txBody>
          <a:bodyPr/>
          <a:lstStyle/>
          <a:p>
            <a:pPr marL="342900" indent="-342900" algn="ctr">
              <a:spcBef>
                <a:spcPct val="20000"/>
              </a:spcBef>
            </a:pPr>
            <a:endParaRPr lang="en-US" sz="2000">
              <a:solidFill>
                <a:schemeClr val="tx2"/>
              </a:solidFill>
              <a:latin typeface="Garamond" pitchFamily="18" charset="0"/>
            </a:endParaRPr>
          </a:p>
        </p:txBody>
      </p:sp>
      <p:sp>
        <p:nvSpPr>
          <p:cNvPr id="5124" name="Rectangle 9"/>
          <p:cNvSpPr>
            <a:spLocks noChangeArrowheads="1"/>
          </p:cNvSpPr>
          <p:nvPr/>
        </p:nvSpPr>
        <p:spPr bwMode="auto">
          <a:xfrm>
            <a:off x="6565900" y="1219200"/>
            <a:ext cx="2667000" cy="4876800"/>
          </a:xfrm>
          <a:prstGeom prst="rect">
            <a:avLst/>
          </a:prstGeom>
          <a:noFill/>
          <a:ln w="9525">
            <a:noFill/>
            <a:miter lim="800000"/>
            <a:headEnd/>
            <a:tailEnd/>
          </a:ln>
        </p:spPr>
        <p:txBody>
          <a:bodyPr/>
          <a:lstStyle/>
          <a:p>
            <a:pPr marL="342900" indent="-342900" algn="ctr">
              <a:spcBef>
                <a:spcPct val="20000"/>
              </a:spcBef>
            </a:pPr>
            <a:endParaRPr lang="en-US" sz="2000" b="1">
              <a:solidFill>
                <a:schemeClr val="tx2"/>
              </a:solidFill>
              <a:latin typeface="Garamond" pitchFamily="18" charset="0"/>
            </a:endParaRPr>
          </a:p>
        </p:txBody>
      </p:sp>
      <p:pic>
        <p:nvPicPr>
          <p:cNvPr id="5121" name="Picture 1" descr="C:\Documents and Settings\aeklund\Local Settings\Temporary Internet Files\Content.IE5\FJ3WD1NI\MC900279530[1].wmf"/>
          <p:cNvPicPr>
            <a:picLocks noChangeAspect="1" noChangeArrowheads="1"/>
          </p:cNvPicPr>
          <p:nvPr/>
        </p:nvPicPr>
        <p:blipFill>
          <a:blip r:embed="rId2" cstate="print"/>
          <a:srcRect/>
          <a:stretch>
            <a:fillRect/>
          </a:stretch>
        </p:blipFill>
        <p:spPr bwMode="auto">
          <a:xfrm>
            <a:off x="6096000" y="4572000"/>
            <a:ext cx="1826057" cy="1213409"/>
          </a:xfrm>
          <a:prstGeom prst="rect">
            <a:avLst/>
          </a:prstGeom>
          <a:noFill/>
        </p:spPr>
      </p:pic>
      <p:pic>
        <p:nvPicPr>
          <p:cNvPr id="2" name="Picture 2" descr="C:\Documents and Settings\aeklund\Local Settings\Temporary Internet Files\Content.IE5\6M71LGRF\MC900432431[1].wmf"/>
          <p:cNvPicPr>
            <a:picLocks noChangeAspect="1" noChangeArrowheads="1"/>
          </p:cNvPicPr>
          <p:nvPr/>
        </p:nvPicPr>
        <p:blipFill>
          <a:blip r:embed="rId3" cstate="print"/>
          <a:srcRect/>
          <a:stretch>
            <a:fillRect/>
          </a:stretch>
        </p:blipFill>
        <p:spPr bwMode="auto">
          <a:xfrm flipH="1">
            <a:off x="990600" y="4343400"/>
            <a:ext cx="1841500" cy="1571625"/>
          </a:xfrm>
          <a:prstGeom prst="rect">
            <a:avLst/>
          </a:prstGeom>
          <a:noFill/>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normAutofit/>
          </a:bodyPr>
          <a:lstStyle/>
          <a:p>
            <a:pPr>
              <a:buNone/>
            </a:pPr>
            <a:r>
              <a:rPr lang="en-US" sz="2800" b="1" i="1" u="sng" dirty="0" smtClean="0"/>
              <a:t>Essential Question </a:t>
            </a:r>
          </a:p>
          <a:p>
            <a:pPr lvl="0"/>
            <a:r>
              <a:rPr lang="en-US" sz="2800" dirty="0" smtClean="0"/>
              <a:t>Why do we communicate?</a:t>
            </a:r>
            <a:r>
              <a:rPr lang="en-US" sz="2800" b="1" dirty="0" smtClean="0"/>
              <a:t/>
            </a:r>
            <a:br>
              <a:rPr lang="en-US" sz="2800" b="1" dirty="0" smtClean="0"/>
            </a:br>
            <a:endParaRPr lang="en-US" sz="2000" b="1" dirty="0" smtClean="0"/>
          </a:p>
          <a:p>
            <a:pPr>
              <a:buNone/>
            </a:pPr>
            <a:r>
              <a:rPr lang="en-US" sz="2800" b="1" i="1" u="sng" dirty="0" smtClean="0"/>
              <a:t>Unit Questions</a:t>
            </a:r>
          </a:p>
          <a:p>
            <a:pPr lvl="0"/>
            <a:r>
              <a:rPr lang="en-US" sz="2800" dirty="0" smtClean="0"/>
              <a:t>How did your topic relate to our communities as a whole?</a:t>
            </a:r>
          </a:p>
          <a:p>
            <a:pPr lvl="0"/>
            <a:r>
              <a:rPr lang="en-US" sz="2800" dirty="0" smtClean="0"/>
              <a:t>What role does media communication play in our community?</a:t>
            </a:r>
          </a:p>
          <a:p>
            <a:pPr lvl="0"/>
            <a:r>
              <a:rPr lang="en-US" sz="2800" dirty="0" smtClean="0"/>
              <a:t>What point of view best helped deliver your topic?</a:t>
            </a:r>
            <a:endParaRPr lang="en-US" sz="2200" dirty="0"/>
          </a:p>
        </p:txBody>
      </p:sp>
      <p:sp>
        <p:nvSpPr>
          <p:cNvPr id="6146" name="Rectangle 2"/>
          <p:cNvSpPr>
            <a:spLocks noGrp="1" noChangeArrowheads="1"/>
          </p:cNvSpPr>
          <p:nvPr>
            <p:ph type="title"/>
          </p:nvPr>
        </p:nvSpPr>
        <p:spPr/>
        <p:txBody>
          <a:bodyPr>
            <a:normAutofit/>
          </a:bodyPr>
          <a:lstStyle/>
          <a:p>
            <a:pPr eaLnBrk="1" hangingPunct="1"/>
            <a:r>
              <a:rPr lang="en-US" dirty="0" smtClean="0"/>
              <a:t>Curriculum-Framing Questions</a:t>
            </a:r>
          </a:p>
        </p:txBody>
      </p:sp>
      <p:pic>
        <p:nvPicPr>
          <p:cNvPr id="4098" name="Picture 2" descr="C:\Documents and Settings\aeklund\Local Settings\Temporary Internet Files\Content.IE5\FJ3WD1NI\MC900304331[1].wmf"/>
          <p:cNvPicPr>
            <a:picLocks noChangeAspect="1" noChangeArrowheads="1"/>
          </p:cNvPicPr>
          <p:nvPr/>
        </p:nvPicPr>
        <p:blipFill>
          <a:blip r:embed="rId2" cstate="print"/>
          <a:srcRect/>
          <a:stretch>
            <a:fillRect/>
          </a:stretch>
        </p:blipFill>
        <p:spPr bwMode="auto">
          <a:xfrm>
            <a:off x="5943600" y="1600200"/>
            <a:ext cx="2160433" cy="1600200"/>
          </a:xfrm>
          <a:prstGeom prst="rect">
            <a:avLst/>
          </a:prstGeom>
          <a:noFill/>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a:buNone/>
            </a:pPr>
            <a:r>
              <a:rPr lang="en-US" sz="3800" b="1" i="1" u="sng" dirty="0" smtClean="0"/>
              <a:t>Content Questions</a:t>
            </a:r>
          </a:p>
          <a:p>
            <a:pPr>
              <a:buNone/>
            </a:pPr>
            <a:endParaRPr lang="en-US" sz="3800" b="1" dirty="0" smtClean="0"/>
          </a:p>
          <a:p>
            <a:pPr lvl="0"/>
            <a:r>
              <a:rPr lang="en-US" sz="4000" dirty="0" smtClean="0"/>
              <a:t>Who is your audience?  </a:t>
            </a:r>
          </a:p>
          <a:p>
            <a:pPr lvl="0"/>
            <a:r>
              <a:rPr lang="en-US" sz="4000" dirty="0" smtClean="0"/>
              <a:t>Is your project appropriate for your audience? </a:t>
            </a:r>
          </a:p>
          <a:p>
            <a:pPr lvl="0"/>
            <a:r>
              <a:rPr lang="en-US" sz="4000" dirty="0" smtClean="0"/>
              <a:t>What way did you address your audiences (persuade, inform, and entertain)? </a:t>
            </a:r>
          </a:p>
          <a:p>
            <a:r>
              <a:rPr lang="en-US" sz="4000" dirty="0" smtClean="0"/>
              <a:t>What do you want your audience to learn/understand from watching your video?</a:t>
            </a:r>
            <a:endParaRPr lang="en-US" sz="3800" b="1" dirty="0" smtClean="0"/>
          </a:p>
        </p:txBody>
      </p:sp>
      <p:sp>
        <p:nvSpPr>
          <p:cNvPr id="2" name="Title 1"/>
          <p:cNvSpPr>
            <a:spLocks noGrp="1"/>
          </p:cNvSpPr>
          <p:nvPr>
            <p:ph type="title"/>
          </p:nvPr>
        </p:nvSpPr>
        <p:spPr/>
        <p:txBody>
          <a:bodyPr>
            <a:normAutofit/>
          </a:bodyPr>
          <a:lstStyle/>
          <a:p>
            <a:r>
              <a:rPr lang="en-US" dirty="0" smtClean="0"/>
              <a:t>Curriculum Framing Questions</a:t>
            </a:r>
            <a:endParaRPr lang="en-US" dirty="0"/>
          </a:p>
        </p:txBody>
      </p:sp>
      <p:pic>
        <p:nvPicPr>
          <p:cNvPr id="3073" name="Picture 1" descr="C:\Documents and Settings\aeklund\Local Settings\Temporary Internet Files\Content.IE5\EICZRE6F\MM900300529[1].gif"/>
          <p:cNvPicPr>
            <a:picLocks noChangeAspect="1" noChangeArrowheads="1" noCrop="1"/>
          </p:cNvPicPr>
          <p:nvPr/>
        </p:nvPicPr>
        <p:blipFill>
          <a:blip r:embed="rId2" cstate="print"/>
          <a:srcRect/>
          <a:stretch>
            <a:fillRect/>
          </a:stretch>
        </p:blipFill>
        <p:spPr bwMode="auto">
          <a:xfrm>
            <a:off x="5791200" y="1143000"/>
            <a:ext cx="2733675" cy="1866900"/>
          </a:xfrm>
          <a:prstGeom prst="rect">
            <a:avLst/>
          </a:prstGeom>
          <a:noFill/>
        </p:spPr>
      </p:pic>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a:xfrm>
            <a:off x="1447800" y="1600200"/>
            <a:ext cx="7239000" cy="1066800"/>
          </a:xfrm>
        </p:spPr>
        <p:txBody>
          <a:bodyPr>
            <a:normAutofit/>
          </a:bodyPr>
          <a:lstStyle/>
          <a:p>
            <a:pPr marL="0" indent="0" eaLnBrk="1" hangingPunct="1">
              <a:buFontTx/>
              <a:buNone/>
              <a:tabLst>
                <a:tab pos="344488" algn="l"/>
              </a:tabLst>
            </a:pPr>
            <a:r>
              <a:rPr lang="en-US" dirty="0" smtClean="0"/>
              <a:t>This project will help my students develop 21</a:t>
            </a:r>
            <a:r>
              <a:rPr lang="en-US" baseline="30000" dirty="0" smtClean="0"/>
              <a:t>st</a:t>
            </a:r>
            <a:r>
              <a:rPr lang="en-US" dirty="0" smtClean="0"/>
              <a:t> century skills through:</a:t>
            </a:r>
          </a:p>
        </p:txBody>
      </p:sp>
      <p:sp>
        <p:nvSpPr>
          <p:cNvPr id="7170" name="Rectangle 2"/>
          <p:cNvSpPr>
            <a:spLocks noGrp="1" noChangeArrowheads="1"/>
          </p:cNvSpPr>
          <p:nvPr>
            <p:ph type="title"/>
          </p:nvPr>
        </p:nvSpPr>
        <p:spPr/>
        <p:txBody>
          <a:bodyPr/>
          <a:lstStyle/>
          <a:p>
            <a:pPr algn="ctr"/>
            <a:r>
              <a:rPr lang="en-US" sz="3200" dirty="0" smtClean="0"/>
              <a:t>Why is media communications </a:t>
            </a:r>
            <a:br>
              <a:rPr lang="en-US" sz="3200" dirty="0" smtClean="0"/>
            </a:br>
            <a:r>
              <a:rPr lang="en-US" sz="3200" dirty="0" smtClean="0"/>
              <a:t>important to You?</a:t>
            </a:r>
          </a:p>
        </p:txBody>
      </p:sp>
      <p:sp>
        <p:nvSpPr>
          <p:cNvPr id="7172" name="Text Box 4"/>
          <p:cNvSpPr txBox="1">
            <a:spLocks noChangeArrowheads="1"/>
          </p:cNvSpPr>
          <p:nvPr/>
        </p:nvSpPr>
        <p:spPr bwMode="auto">
          <a:xfrm>
            <a:off x="1524000" y="2667001"/>
            <a:ext cx="6705600" cy="2554545"/>
          </a:xfrm>
          <a:prstGeom prst="rect">
            <a:avLst/>
          </a:prstGeom>
          <a:noFill/>
          <a:ln w="9525">
            <a:noFill/>
            <a:miter lim="800000"/>
            <a:headEnd/>
            <a:tailEnd/>
          </a:ln>
        </p:spPr>
        <p:txBody>
          <a:bodyPr wrap="square">
            <a:spAutoFit/>
          </a:bodyPr>
          <a:lstStyle/>
          <a:p>
            <a:pPr>
              <a:buFont typeface="Arial" pitchFamily="34" charset="0"/>
              <a:buChar char="•"/>
            </a:pPr>
            <a:r>
              <a:rPr lang="en-US" sz="2000" dirty="0" smtClean="0">
                <a:solidFill>
                  <a:schemeClr val="tx2"/>
                </a:solidFill>
                <a:latin typeface="Arial" pitchFamily="34" charset="0"/>
                <a:cs typeface="Arial" pitchFamily="34" charset="0"/>
              </a:rPr>
              <a:t>Using multiple media communication tools to determine 	what is important for our community.</a:t>
            </a:r>
          </a:p>
          <a:p>
            <a:pPr>
              <a:buFont typeface="Arial" pitchFamily="34" charset="0"/>
              <a:buChar char="•"/>
            </a:pPr>
            <a:r>
              <a:rPr lang="en-US" sz="2000" dirty="0" smtClean="0">
                <a:solidFill>
                  <a:schemeClr val="tx2"/>
                </a:solidFill>
                <a:latin typeface="Arial" pitchFamily="34" charset="0"/>
                <a:cs typeface="Arial" pitchFamily="34" charset="0"/>
              </a:rPr>
              <a:t>Working collaboratively in small groups to discuss, 	develop, and produce a product using media 	technology.</a:t>
            </a:r>
          </a:p>
          <a:p>
            <a:pPr marL="231775" indent="-231775">
              <a:buFontTx/>
              <a:buChar char="•"/>
            </a:pPr>
            <a:r>
              <a:rPr lang="en-US" sz="2000" dirty="0" smtClean="0">
                <a:solidFill>
                  <a:schemeClr val="tx2"/>
                </a:solidFill>
                <a:latin typeface="Arial" pitchFamily="34" charset="0"/>
                <a:cs typeface="Arial" pitchFamily="34" charset="0"/>
              </a:rPr>
              <a:t>Research on the Internet to find information</a:t>
            </a:r>
          </a:p>
          <a:p>
            <a:pPr marL="231775" indent="-231775">
              <a:buFontTx/>
              <a:buChar char="•"/>
            </a:pPr>
            <a:r>
              <a:rPr lang="en-US" sz="2000" dirty="0" smtClean="0">
                <a:solidFill>
                  <a:schemeClr val="tx2"/>
                </a:solidFill>
                <a:latin typeface="Arial" pitchFamily="34" charset="0"/>
                <a:cs typeface="Arial" pitchFamily="34" charset="0"/>
              </a:rPr>
              <a:t>Evaluation of the accuracy and relevance of the information.</a:t>
            </a:r>
            <a:endParaRPr lang="en-US" sz="2400" dirty="0"/>
          </a:p>
        </p:txBody>
      </p:sp>
      <p:pic>
        <p:nvPicPr>
          <p:cNvPr id="2049" name="Picture 1" descr="C:\Documents and Settings\aeklund\Local Settings\Temporary Internet Files\Content.IE5\QBN0S8GC\MC900043832[1].wmf">
            <a:hlinkClick r:id="rId2"/>
          </p:cNvPr>
          <p:cNvPicPr>
            <a:picLocks noChangeAspect="1" noChangeArrowheads="1"/>
          </p:cNvPicPr>
          <p:nvPr/>
        </p:nvPicPr>
        <p:blipFill>
          <a:blip r:embed="rId3" cstate="print"/>
          <a:srcRect/>
          <a:stretch>
            <a:fillRect/>
          </a:stretch>
        </p:blipFill>
        <p:spPr bwMode="auto">
          <a:xfrm>
            <a:off x="3886200" y="4953000"/>
            <a:ext cx="1524000" cy="1540994"/>
          </a:xfrm>
          <a:prstGeom prst="rect">
            <a:avLst/>
          </a:prstGeom>
          <a:noFill/>
        </p:spPr>
      </p:pic>
      <p:sp>
        <p:nvSpPr>
          <p:cNvPr id="6" name="Rectangle 5"/>
          <p:cNvSpPr/>
          <p:nvPr/>
        </p:nvSpPr>
        <p:spPr>
          <a:xfrm rot="20853324">
            <a:off x="1218771" y="5388277"/>
            <a:ext cx="2018822"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hlinkClick r:id="rId4"/>
              </a:rPr>
              <a:t>Wikis</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rot="437024">
            <a:off x="5915252" y="5117064"/>
            <a:ext cx="2646879" cy="923330"/>
          </a:xfrm>
          <a:prstGeom prst="rect">
            <a:avLst/>
          </a:prstGeom>
          <a:noFill/>
        </p:spPr>
        <p:txBody>
          <a:bodyPr wrap="non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hlinkClick r:id="rId5"/>
              </a:rPr>
              <a:t>Blogs</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1371600" y="304800"/>
            <a:ext cx="7315200" cy="1143000"/>
          </a:xfrm>
        </p:spPr>
        <p:txBody>
          <a:bodyPr>
            <a:normAutofit/>
          </a:bodyPr>
          <a:lstStyle/>
          <a:p>
            <a:pPr eaLnBrk="1" hangingPunct="1"/>
            <a:r>
              <a:rPr lang="en-US" sz="3600" dirty="0" smtClean="0"/>
              <a:t>Gauging Student Needs Assessment</a:t>
            </a:r>
          </a:p>
        </p:txBody>
      </p:sp>
      <p:sp>
        <p:nvSpPr>
          <p:cNvPr id="1028" name="Text Box 7"/>
          <p:cNvSpPr txBox="1">
            <a:spLocks noChangeArrowheads="1"/>
          </p:cNvSpPr>
          <p:nvPr/>
        </p:nvSpPr>
        <p:spPr bwMode="auto">
          <a:xfrm>
            <a:off x="1143000" y="1502688"/>
            <a:ext cx="7162800" cy="5078313"/>
          </a:xfrm>
          <a:prstGeom prst="rect">
            <a:avLst/>
          </a:prstGeom>
          <a:noFill/>
          <a:ln w="9525">
            <a:noFill/>
            <a:miter lim="800000"/>
            <a:headEnd/>
            <a:tailEnd/>
          </a:ln>
        </p:spPr>
        <p:txBody>
          <a:bodyPr wrap="square">
            <a:spAutoFit/>
          </a:bodyPr>
          <a:lstStyle/>
          <a:p>
            <a:pPr lvl="1"/>
            <a:r>
              <a:rPr lang="en-US" b="1" dirty="0" smtClean="0"/>
              <a:t>Purpose of the Anticipation Guide Pre-Assessment</a:t>
            </a:r>
            <a:endParaRPr lang="en-US" dirty="0" smtClean="0"/>
          </a:p>
          <a:p>
            <a:pPr lvl="1"/>
            <a:r>
              <a:rPr lang="en-US" dirty="0" smtClean="0">
                <a:latin typeface="+mn-lt"/>
              </a:rPr>
              <a:t>To </a:t>
            </a:r>
            <a:r>
              <a:rPr lang="en-US" dirty="0">
                <a:latin typeface="+mn-lt"/>
              </a:rPr>
              <a:t>gather information about what students </a:t>
            </a:r>
            <a:r>
              <a:rPr lang="en-US" dirty="0" smtClean="0">
                <a:latin typeface="+mn-lt"/>
              </a:rPr>
              <a:t>think about the Essential and Unit questions </a:t>
            </a:r>
            <a:r>
              <a:rPr lang="en-US" dirty="0">
                <a:latin typeface="+mn-lt"/>
              </a:rPr>
              <a:t> </a:t>
            </a:r>
            <a:r>
              <a:rPr lang="en-US" dirty="0" smtClean="0">
                <a:latin typeface="+mn-lt"/>
              </a:rPr>
              <a:t>related to the content—to activate their prior knowledge and stimulate interest in the topic.</a:t>
            </a:r>
          </a:p>
          <a:p>
            <a:pPr lvl="1"/>
            <a:endParaRPr lang="en-US" b="1" dirty="0" smtClean="0">
              <a:latin typeface="+mn-lt"/>
            </a:endParaRPr>
          </a:p>
          <a:p>
            <a:pPr lvl="1"/>
            <a:r>
              <a:rPr lang="en-US" b="1" dirty="0" smtClean="0">
                <a:latin typeface="+mn-lt"/>
              </a:rPr>
              <a:t>Purpose of the K-W-L Pre-Assessment</a:t>
            </a:r>
            <a:endParaRPr lang="en-US" dirty="0" smtClean="0">
              <a:latin typeface="+mn-lt"/>
            </a:endParaRPr>
          </a:p>
          <a:p>
            <a:pPr lvl="1"/>
            <a:r>
              <a:rPr lang="en-US" dirty="0" smtClean="0">
                <a:latin typeface="+mn-lt"/>
              </a:rPr>
              <a:t>To determine student prior knowledge regarding unit content </a:t>
            </a:r>
          </a:p>
          <a:p>
            <a:pPr lvl="1"/>
            <a:endParaRPr lang="en-US" dirty="0">
              <a:latin typeface="+mn-lt"/>
            </a:endParaRPr>
          </a:p>
          <a:p>
            <a:pPr lvl="1"/>
            <a:r>
              <a:rPr lang="en-US" b="1" dirty="0">
                <a:latin typeface="+mn-lt"/>
              </a:rPr>
              <a:t>What I want to learn from my students?</a:t>
            </a:r>
            <a:endParaRPr lang="en-US" dirty="0">
              <a:latin typeface="+mn-lt"/>
            </a:endParaRPr>
          </a:p>
          <a:p>
            <a:pPr lvl="1"/>
            <a:r>
              <a:rPr lang="en-US" dirty="0" smtClean="0">
                <a:latin typeface="+mn-lt"/>
              </a:rPr>
              <a:t>What do students know about why and how we communicate with people of our own community? </a:t>
            </a:r>
          </a:p>
          <a:p>
            <a:pPr lvl="1"/>
            <a:endParaRPr lang="en-US" b="1" dirty="0">
              <a:latin typeface="+mn-lt"/>
            </a:endParaRPr>
          </a:p>
          <a:p>
            <a:pPr lvl="1"/>
            <a:r>
              <a:rPr lang="en-US" b="1" dirty="0">
                <a:latin typeface="+mn-lt"/>
              </a:rPr>
              <a:t>How I have tried to promote higher-order thinking?</a:t>
            </a:r>
            <a:endParaRPr lang="en-US" dirty="0">
              <a:latin typeface="+mn-lt"/>
            </a:endParaRPr>
          </a:p>
          <a:p>
            <a:pPr lvl="1"/>
            <a:r>
              <a:rPr lang="en-US" dirty="0" smtClean="0">
                <a:latin typeface="+mn-lt"/>
              </a:rPr>
              <a:t>The anticipation guide asks students to evaluate, apply, and judge based on their own opinions and experiences. The K-W-L chart will be used to help students determine what they need to research about their topics.</a:t>
            </a:r>
          </a:p>
          <a:p>
            <a:pPr lvl="1"/>
            <a:endParaRPr lang="en-US" b="1" dirty="0">
              <a:latin typeface="Garamond" pitchFamily="18" charset="0"/>
            </a:endParaRPr>
          </a:p>
        </p:txBody>
      </p:sp>
      <p:graphicFrame>
        <p:nvGraphicFramePr>
          <p:cNvPr id="2" name="Object 1">
            <a:hlinkClick r:id="rId3" action="ppaction://hlinkfile"/>
          </p:cNvPr>
          <p:cNvGraphicFramePr>
            <a:graphicFrameLocks noChangeAspect="1"/>
          </p:cNvGraphicFramePr>
          <p:nvPr>
            <p:extLst>
              <p:ext uri="{D42A27DB-BD31-4B8C-83A1-F6EECF244321}">
                <p14:modId xmlns:p14="http://schemas.microsoft.com/office/powerpoint/2010/main" val="540145912"/>
              </p:ext>
            </p:extLst>
          </p:nvPr>
        </p:nvGraphicFramePr>
        <p:xfrm>
          <a:off x="3533775" y="304800"/>
          <a:ext cx="2381250" cy="485775"/>
        </p:xfrm>
        <a:graphic>
          <a:graphicData uri="http://schemas.openxmlformats.org/presentationml/2006/ole">
            <mc:AlternateContent xmlns:mc="http://schemas.openxmlformats.org/markup-compatibility/2006">
              <mc:Choice xmlns:v="urn:schemas-microsoft-com:vml" Requires="v">
                <p:oleObj spid="_x0000_s1041" name="Package" r:id="rId4" imgW="2381400" imgH="485640" progId="Package">
                  <p:embed/>
                </p:oleObj>
              </mc:Choice>
              <mc:Fallback>
                <p:oleObj name="Package" r:id="rId4" imgW="2381400" imgH="485640" progId="Package">
                  <p:embed/>
                  <p:pic>
                    <p:nvPicPr>
                      <p:cNvPr id="0" name=""/>
                      <p:cNvPicPr/>
                      <p:nvPr/>
                    </p:nvPicPr>
                    <p:blipFill>
                      <a:blip r:embed="rId5"/>
                      <a:stretch>
                        <a:fillRect/>
                      </a:stretch>
                    </p:blipFill>
                    <p:spPr>
                      <a:xfrm>
                        <a:off x="3533775" y="304800"/>
                        <a:ext cx="2381250" cy="485775"/>
                      </a:xfrm>
                      <a:prstGeom prst="rect">
                        <a:avLst/>
                      </a:prstGeom>
                    </p:spPr>
                  </p:pic>
                </p:oleObj>
              </mc:Fallback>
            </mc:AlternateContent>
          </a:graphicData>
        </a:graphic>
      </p:graphicFrame>
    </p:spTree>
  </p:cSld>
  <p:clrMapOvr>
    <a:masterClrMapping/>
  </p:clrMapOvr>
  <p:transition advClick="0">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1">
              <a:buNone/>
            </a:pPr>
            <a:r>
              <a:rPr lang="en-US" b="1" dirty="0" smtClean="0">
                <a:solidFill>
                  <a:schemeClr val="tx1"/>
                </a:solidFill>
              </a:rPr>
              <a:t>How the assessment information helps me and my students plan for upcoming activities in the unit?</a:t>
            </a:r>
          </a:p>
          <a:p>
            <a:pPr lvl="1">
              <a:buNone/>
            </a:pPr>
            <a:endParaRPr lang="en-US" dirty="0" smtClean="0">
              <a:solidFill>
                <a:schemeClr val="tx1"/>
              </a:solidFill>
            </a:endParaRPr>
          </a:p>
          <a:p>
            <a:pPr lvl="1"/>
            <a:r>
              <a:rPr lang="en-US" sz="2400" dirty="0" smtClean="0">
                <a:solidFill>
                  <a:schemeClr val="tx1"/>
                </a:solidFill>
              </a:rPr>
              <a:t>If students do not have any knowledge of the topic, I will know if I need to direct them to  a specific websites rather than allow them to search for information without guidance.</a:t>
            </a:r>
          </a:p>
          <a:p>
            <a:pPr lvl="1"/>
            <a:r>
              <a:rPr lang="en-US" sz="2400" dirty="0" smtClean="0">
                <a:solidFill>
                  <a:schemeClr val="tx1"/>
                </a:solidFill>
              </a:rPr>
              <a:t>Students will be able to use the K-W-L to create questions for upcoming topics and to gauge their own understanding of communication.</a:t>
            </a:r>
          </a:p>
          <a:p>
            <a:endParaRPr lang="en-US" dirty="0"/>
          </a:p>
        </p:txBody>
      </p:sp>
      <p:sp>
        <p:nvSpPr>
          <p:cNvPr id="4" name="Rectangle 2"/>
          <p:cNvSpPr>
            <a:spLocks noGrp="1" noChangeArrowheads="1"/>
          </p:cNvSpPr>
          <p:nvPr>
            <p:ph type="title"/>
          </p:nvPr>
        </p:nvSpPr>
        <p:spPr>
          <a:xfrm>
            <a:off x="1143000" y="0"/>
            <a:ext cx="8229600" cy="1219200"/>
          </a:xfrm>
        </p:spPr>
        <p:txBody>
          <a:bodyPr>
            <a:normAutofit/>
          </a:bodyPr>
          <a:lstStyle/>
          <a:p>
            <a:pPr eaLnBrk="1" hangingPunct="1"/>
            <a:r>
              <a:rPr lang="en-US" sz="3600" dirty="0" smtClean="0"/>
              <a:t>Gauging Student Needs Assessment</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idx="1"/>
          </p:nvPr>
        </p:nvSpPr>
        <p:spPr/>
        <p:txBody>
          <a:bodyPr>
            <a:normAutofit lnSpcReduction="10000"/>
          </a:bodyPr>
          <a:lstStyle/>
          <a:p>
            <a:pPr eaLnBrk="1" hangingPunct="1"/>
            <a:r>
              <a:rPr lang="en-US" sz="2800" dirty="0" smtClean="0"/>
              <a:t>Help students understand how media communications affect the world around us.  </a:t>
            </a:r>
          </a:p>
          <a:p>
            <a:pPr eaLnBrk="1" hangingPunct="1">
              <a:buNone/>
            </a:pPr>
            <a:endParaRPr lang="en-US" sz="2400" dirty="0" smtClean="0"/>
          </a:p>
          <a:p>
            <a:pPr eaLnBrk="1" hangingPunct="1"/>
            <a:r>
              <a:rPr lang="en-US" sz="2800" dirty="0" smtClean="0"/>
              <a:t>Help students consider the audience and format of a project and determine if they work to present the proper message.</a:t>
            </a:r>
          </a:p>
          <a:p>
            <a:pPr eaLnBrk="1" hangingPunct="1">
              <a:buNone/>
            </a:pPr>
            <a:endParaRPr lang="en-US" sz="2800" dirty="0" smtClean="0"/>
          </a:p>
          <a:p>
            <a:pPr eaLnBrk="1" hangingPunct="1"/>
            <a:r>
              <a:rPr lang="en-US" sz="2800" dirty="0" smtClean="0"/>
              <a:t>Learn about videos, wikis, and blogs and how it can help students become aware of how media can be used easily to create bias/show one side of an issue. </a:t>
            </a:r>
          </a:p>
        </p:txBody>
      </p:sp>
      <p:sp>
        <p:nvSpPr>
          <p:cNvPr id="8195" name="Rectangle 4"/>
          <p:cNvSpPr>
            <a:spLocks noGrp="1" noChangeArrowheads="1"/>
          </p:cNvSpPr>
          <p:nvPr>
            <p:ph type="title"/>
          </p:nvPr>
        </p:nvSpPr>
        <p:spPr>
          <a:xfrm>
            <a:off x="1143000" y="274638"/>
            <a:ext cx="7543800" cy="1143000"/>
          </a:xfrm>
          <a:noFill/>
        </p:spPr>
        <p:txBody>
          <a:bodyPr/>
          <a:lstStyle/>
          <a:p>
            <a:pPr algn="ctr" eaLnBrk="1" hangingPunct="1"/>
            <a:r>
              <a:rPr lang="en-US" dirty="0" smtClean="0"/>
              <a:t>My Goals for the Course</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a:xfrm>
            <a:off x="762000" y="1447800"/>
            <a:ext cx="7239000" cy="4525963"/>
          </a:xfrm>
        </p:spPr>
        <p:txBody>
          <a:bodyPr>
            <a:normAutofit/>
          </a:bodyPr>
          <a:lstStyle/>
          <a:p>
            <a:pPr eaLnBrk="1" hangingPunct="1"/>
            <a:r>
              <a:rPr lang="en-US" sz="2400" dirty="0" smtClean="0"/>
              <a:t>To think like reporters by:</a:t>
            </a:r>
          </a:p>
          <a:p>
            <a:pPr lvl="1"/>
            <a:r>
              <a:rPr lang="en-US" sz="2000" dirty="0" smtClean="0"/>
              <a:t>Exploring multiple events and determine what is viable to their audience</a:t>
            </a:r>
          </a:p>
          <a:p>
            <a:pPr lvl="1"/>
            <a:r>
              <a:rPr lang="en-US" sz="2000" dirty="0" smtClean="0"/>
              <a:t>Looking at multiple perspectives of  these events</a:t>
            </a:r>
          </a:p>
          <a:p>
            <a:pPr lvl="1"/>
            <a:r>
              <a:rPr lang="en-US" sz="2000" dirty="0" smtClean="0"/>
              <a:t>Identifying the best way to present events</a:t>
            </a:r>
          </a:p>
          <a:p>
            <a:pPr eaLnBrk="1" hangingPunct="1"/>
            <a:endParaRPr lang="en-US" sz="2400" dirty="0" smtClean="0"/>
          </a:p>
          <a:p>
            <a:pPr eaLnBrk="1" hangingPunct="1"/>
            <a:r>
              <a:rPr lang="en-US" sz="2400" dirty="0" smtClean="0"/>
              <a:t>To improve their technology and research skills by:</a:t>
            </a:r>
          </a:p>
          <a:p>
            <a:pPr lvl="1"/>
            <a:r>
              <a:rPr lang="en-US" sz="2000" dirty="0" smtClean="0"/>
              <a:t>Asking questions about reliability and accuracy of websites and information sources</a:t>
            </a:r>
          </a:p>
          <a:p>
            <a:pPr lvl="1"/>
            <a:r>
              <a:rPr lang="en-US" sz="2000" dirty="0" smtClean="0"/>
              <a:t>Learning to create videos for different purposes </a:t>
            </a:r>
          </a:p>
          <a:p>
            <a:pPr lvl="1"/>
            <a:r>
              <a:rPr lang="en-US" sz="2000" dirty="0" smtClean="0"/>
              <a:t>Use a news formatting program to create a news show that is content-rich yet emotionally moving</a:t>
            </a:r>
          </a:p>
          <a:p>
            <a:pPr lvl="1"/>
            <a:endParaRPr lang="en-US" dirty="0" smtClean="0"/>
          </a:p>
        </p:txBody>
      </p:sp>
      <p:sp>
        <p:nvSpPr>
          <p:cNvPr id="9218" name="Rectangle 2"/>
          <p:cNvSpPr>
            <a:spLocks noGrp="1" noChangeArrowheads="1"/>
          </p:cNvSpPr>
          <p:nvPr>
            <p:ph type="title"/>
          </p:nvPr>
        </p:nvSpPr>
        <p:spPr>
          <a:xfrm>
            <a:off x="1371600" y="304800"/>
            <a:ext cx="7239000" cy="1066800"/>
          </a:xfrm>
        </p:spPr>
        <p:txBody>
          <a:bodyPr/>
          <a:lstStyle/>
          <a:p>
            <a:pPr algn="ctr" eaLnBrk="1" hangingPunct="1"/>
            <a:r>
              <a:rPr lang="en-US" dirty="0" smtClean="0"/>
              <a:t>Goals for My Students </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1707</TotalTime>
  <Words>523</Words>
  <Application>Microsoft Office PowerPoint</Application>
  <PresentationFormat>On-screen Show (4:3)</PresentationFormat>
  <Paragraphs>64</Paragraphs>
  <Slides>11</Slides>
  <Notes>0</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3" baseType="lpstr">
      <vt:lpstr>Paper</vt:lpstr>
      <vt:lpstr>Package</vt:lpstr>
      <vt:lpstr>How does ANLC make the news?</vt:lpstr>
      <vt:lpstr>Unit Summary</vt:lpstr>
      <vt:lpstr>Curriculum-Framing Questions</vt:lpstr>
      <vt:lpstr>Curriculum Framing Questions</vt:lpstr>
      <vt:lpstr>Why is media communications  important to You?</vt:lpstr>
      <vt:lpstr>Gauging Student Needs Assessment</vt:lpstr>
      <vt:lpstr>Gauging Student Needs Assessment</vt:lpstr>
      <vt:lpstr>My Goals for the Course</vt:lpstr>
      <vt:lpstr>Goals for My Students </vt:lpstr>
      <vt:lpstr>Request for Feedback</vt:lpstr>
      <vt:lpstr>Works Cited</vt:lpstr>
    </vt:vector>
  </TitlesOfParts>
  <Company>Intel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 it possible to conquer the impossible?</dc:title>
  <dc:creator>cbaker1X</dc:creator>
  <cp:lastModifiedBy>default</cp:lastModifiedBy>
  <cp:revision>71</cp:revision>
  <dcterms:created xsi:type="dcterms:W3CDTF">2006-09-14T16:17:37Z</dcterms:created>
  <dcterms:modified xsi:type="dcterms:W3CDTF">2010-06-24T19:43:47Z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oject Phase">
    <vt:lpwstr>Module 2</vt:lpwstr>
  </property>
</Properties>
</file>